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73" r:id="rId5"/>
    <p:sldId id="289" r:id="rId6"/>
    <p:sldId id="292" r:id="rId7"/>
    <p:sldId id="290" r:id="rId8"/>
    <p:sldId id="291" r:id="rId9"/>
    <p:sldId id="294" r:id="rId10"/>
    <p:sldId id="29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2/13/2021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586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2/13/2021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90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2/13/2021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224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84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556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461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599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2/13/2021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986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051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00824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oronavirus.jhu.edu/us-map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42D4960A-896E-4F6B-BF65-B4662AC9D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6" name="Picture 5" descr="pipette dripping into a petri dish">
            <a:extLst>
              <a:ext uri="{FF2B5EF4-FFF2-40B4-BE49-F238E27FC236}">
                <a16:creationId xmlns:a16="http://schemas.microsoft.com/office/drawing/2014/main" id="{AD5EFA86-59D3-41A9-819E-C704FF32C5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3302" y="457200"/>
            <a:ext cx="7588885" cy="589965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5684944A-8803-462C-84C5-4576C56A7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457199"/>
            <a:ext cx="3618827" cy="48224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72723" y="850791"/>
            <a:ext cx="3202016" cy="4198288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COVID-19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Data Visualizations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07F3B49-8C20-42F5-831D-59306D05F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5367338"/>
            <a:ext cx="3618828" cy="989513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72723" y="5545331"/>
            <a:ext cx="3202016" cy="649222"/>
          </a:xfrm>
          <a:noFill/>
        </p:spPr>
        <p:txBody>
          <a:bodyPr anchor="ctr">
            <a:normAutofit fontScale="55000" lnSpcReduction="20000"/>
          </a:bodyPr>
          <a:lstStyle/>
          <a:p>
            <a:r>
              <a:rPr lang="en-US" sz="1800" dirty="0">
                <a:solidFill>
                  <a:srgbClr val="FFFFFF">
                    <a:alpha val="75000"/>
                  </a:srgbClr>
                </a:solidFill>
              </a:rPr>
              <a:t>Project 2 – Group 5</a:t>
            </a:r>
          </a:p>
          <a:p>
            <a:r>
              <a:rPr lang="en-US" sz="1800" dirty="0" err="1">
                <a:solidFill>
                  <a:srgbClr val="FFFFFF">
                    <a:alpha val="75000"/>
                  </a:srgbClr>
                </a:solidFill>
              </a:rPr>
              <a:t>Juveriya</a:t>
            </a:r>
            <a:r>
              <a:rPr lang="en-US" sz="1800" dirty="0">
                <a:solidFill>
                  <a:srgbClr val="FFFFFF">
                    <a:alpha val="75000"/>
                  </a:srgbClr>
                </a:solidFill>
              </a:rPr>
              <a:t> </a:t>
            </a:r>
            <a:r>
              <a:rPr lang="en-US" sz="1800" dirty="0" err="1">
                <a:solidFill>
                  <a:srgbClr val="FFFFFF">
                    <a:alpha val="75000"/>
                  </a:srgbClr>
                </a:solidFill>
              </a:rPr>
              <a:t>Baig</a:t>
            </a:r>
            <a:r>
              <a:rPr lang="en-US" sz="1800" dirty="0">
                <a:solidFill>
                  <a:srgbClr val="FFFFFF">
                    <a:alpha val="75000"/>
                  </a:srgbClr>
                </a:solidFill>
              </a:rPr>
              <a:t>, Mark Burton, Kris </a:t>
            </a:r>
            <a:r>
              <a:rPr lang="en-US" sz="1800" dirty="0" err="1">
                <a:solidFill>
                  <a:srgbClr val="FFFFFF">
                    <a:alpha val="75000"/>
                  </a:srgbClr>
                </a:solidFill>
              </a:rPr>
              <a:t>wasemiller</a:t>
            </a:r>
            <a:r>
              <a:rPr lang="en-US" sz="1800" dirty="0">
                <a:solidFill>
                  <a:srgbClr val="FFFFFF">
                    <a:alpha val="75000"/>
                  </a:srgbClr>
                </a:solidFill>
              </a:rPr>
              <a:t>, and Jim Worlein</a:t>
            </a:r>
          </a:p>
        </p:txBody>
      </p:sp>
    </p:spTree>
    <p:extLst>
      <p:ext uri="{BB962C8B-B14F-4D97-AF65-F5344CB8AC3E}">
        <p14:creationId xmlns:p14="http://schemas.microsoft.com/office/powerpoint/2010/main" val="2424003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8931-FEBE-49CA-8DD9-E1F2B5FC4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31694"/>
          </a:xfrm>
        </p:spPr>
        <p:txBody>
          <a:bodyPr anchor="t"/>
          <a:lstStyle/>
          <a:p>
            <a:r>
              <a:rPr lang="en-US" dirty="0"/>
              <a:t>Inspirations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9A93BF-ADFC-46C4-B425-79DB72F17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1368362"/>
            <a:ext cx="5056117" cy="23817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ED92F1-614A-418F-A82D-2B004FE1F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692" y="1227638"/>
            <a:ext cx="5056116" cy="25225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DFE997-FC84-4F0C-8FBD-8F7A0C511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913" y="3946561"/>
            <a:ext cx="3454146" cy="26773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6DFC6B-E8F7-485D-B746-65A73F385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1203" y="3866622"/>
            <a:ext cx="6003094" cy="283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627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8931-FEBE-49CA-8DD9-E1F2B5FC4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AFE4358B-5834-47A9-AD3E-43C9A8DACC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2667" y="2341563"/>
            <a:ext cx="5786666" cy="3633787"/>
          </a:xfrm>
        </p:spPr>
      </p:pic>
    </p:spTree>
    <p:extLst>
      <p:ext uri="{BB962C8B-B14F-4D97-AF65-F5344CB8AC3E}">
        <p14:creationId xmlns:p14="http://schemas.microsoft.com/office/powerpoint/2010/main" val="1720933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8931-FEBE-49CA-8DD9-E1F2B5FC4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</a:t>
            </a:r>
          </a:p>
        </p:txBody>
      </p: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592254B2-44F3-4C0B-AE17-7C26398EF7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1185" y="2341563"/>
            <a:ext cx="7249629" cy="3633787"/>
          </a:xfrm>
        </p:spPr>
      </p:pic>
    </p:spTree>
    <p:extLst>
      <p:ext uri="{BB962C8B-B14F-4D97-AF65-F5344CB8AC3E}">
        <p14:creationId xmlns:p14="http://schemas.microsoft.com/office/powerpoint/2010/main" val="1219849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8931-FEBE-49CA-8DD9-E1F2B5FC4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</a:t>
            </a:r>
          </a:p>
        </p:txBody>
      </p:sp>
      <p:pic>
        <p:nvPicPr>
          <p:cNvPr id="6" name="Content Placeholder 5" descr="Chart, bubble chart&#10;&#10;Description automatically generated">
            <a:extLst>
              <a:ext uri="{FF2B5EF4-FFF2-40B4-BE49-F238E27FC236}">
                <a16:creationId xmlns:a16="http://schemas.microsoft.com/office/drawing/2014/main" id="{94CF8ABA-0295-4223-BDA5-6578AE18C0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961" y="2341563"/>
            <a:ext cx="9432078" cy="3633787"/>
          </a:xfrm>
        </p:spPr>
      </p:pic>
    </p:spTree>
    <p:extLst>
      <p:ext uri="{BB962C8B-B14F-4D97-AF65-F5344CB8AC3E}">
        <p14:creationId xmlns:p14="http://schemas.microsoft.com/office/powerpoint/2010/main" val="3359116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8931-FEBE-49CA-8DD9-E1F2B5FC4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Placeholder</a:t>
            </a:r>
          </a:p>
        </p:txBody>
      </p:sp>
      <p:pic>
        <p:nvPicPr>
          <p:cNvPr id="6" name="Content Placeholder 5" descr="Chart, bubble chart&#10;&#10;Description automatically generated">
            <a:extLst>
              <a:ext uri="{FF2B5EF4-FFF2-40B4-BE49-F238E27FC236}">
                <a16:creationId xmlns:a16="http://schemas.microsoft.com/office/drawing/2014/main" id="{94CF8ABA-0295-4223-BDA5-6578AE18C0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961" y="2341563"/>
            <a:ext cx="9432078" cy="3633787"/>
          </a:xfrm>
        </p:spPr>
      </p:pic>
    </p:spTree>
    <p:extLst>
      <p:ext uri="{BB962C8B-B14F-4D97-AF65-F5344CB8AC3E}">
        <p14:creationId xmlns:p14="http://schemas.microsoft.com/office/powerpoint/2010/main" val="1144549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43B47-1BF7-4542-91D5-31FB56D49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27142-5B1C-41C3-9969-BCBDB7D80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Inspirations</a:t>
            </a:r>
          </a:p>
          <a:p>
            <a:pPr lvl="1"/>
            <a:r>
              <a:rPr lang="en-US" dirty="0"/>
              <a:t>https://aatishb.com/covidtrends/ </a:t>
            </a:r>
          </a:p>
          <a:p>
            <a:pPr lvl="1"/>
            <a:r>
              <a:rPr lang="en-US" dirty="0"/>
              <a:t>https://www.bloomberg.com/graphics/covid-vaccine-tracker-global-distribution/ </a:t>
            </a:r>
          </a:p>
          <a:p>
            <a:pPr lvl="1"/>
            <a:r>
              <a:rPr lang="en-US" dirty="0"/>
              <a:t>https://ourworldindata.org/us-states-vaccinations </a:t>
            </a:r>
          </a:p>
          <a:p>
            <a:pPr lvl="1"/>
            <a:r>
              <a:rPr lang="en-US" dirty="0">
                <a:hlinkClick r:id="rId2"/>
              </a:rPr>
              <a:t>https://coronavirus.jhu.edu/us-map</a:t>
            </a:r>
            <a:endParaRPr lang="en-US" dirty="0"/>
          </a:p>
          <a:p>
            <a:r>
              <a:rPr lang="en-US" dirty="0"/>
              <a:t>Visualizations</a:t>
            </a:r>
          </a:p>
          <a:p>
            <a:pPr lvl="1"/>
            <a:r>
              <a:rPr lang="en-US" dirty="0"/>
              <a:t>placeholder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7087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65255AC-12AC-4323-AA35-9BAC798B66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B3242A4-1E6A-4E02-809C-4A24066EC01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D2D995-20F0-4C14-BF62-1248AB4B484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{F38BD828-2E83-4833-99EB-ADE94EC3C179}tf67061901_win32</Template>
  <TotalTime>69</TotalTime>
  <Words>66</Words>
  <Application>Microsoft Office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Franklin Gothic Book</vt:lpstr>
      <vt:lpstr>Franklin Gothic Demi</vt:lpstr>
      <vt:lpstr>Gill Sans MT</vt:lpstr>
      <vt:lpstr>Wingdings 2</vt:lpstr>
      <vt:lpstr>DividendVTI</vt:lpstr>
      <vt:lpstr>COVID-19 Data Visualizations </vt:lpstr>
      <vt:lpstr>Inspirations</vt:lpstr>
      <vt:lpstr>Placeholder</vt:lpstr>
      <vt:lpstr>Placeholder</vt:lpstr>
      <vt:lpstr>Placeholder</vt:lpstr>
      <vt:lpstr>Placeholder</vt:lpstr>
      <vt:lpstr>Citations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Data Visualizations</dc:title>
  <dc:creator>Jim Worlein</dc:creator>
  <cp:lastModifiedBy>Jim Worlein</cp:lastModifiedBy>
  <cp:revision>5</cp:revision>
  <dcterms:created xsi:type="dcterms:W3CDTF">2021-02-13T17:15:39Z</dcterms:created>
  <dcterms:modified xsi:type="dcterms:W3CDTF">2021-02-13T18:27:03Z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